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72" r:id="rId5"/>
    <p:sldId id="259" r:id="rId6"/>
    <p:sldId id="270" r:id="rId7"/>
    <p:sldId id="260" r:id="rId8"/>
    <p:sldId id="262" r:id="rId9"/>
    <p:sldId id="273" r:id="rId10"/>
    <p:sldId id="264" r:id="rId11"/>
    <p:sldId id="263" r:id="rId12"/>
    <p:sldId id="268" r:id="rId13"/>
    <p:sldId id="265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4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1947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97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86815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68876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98760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57081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12828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68779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54529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2155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4073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17403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5672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1924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83017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2165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96F3D72-B23D-439D-A124-1E58B59A21D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5224A7F-6E48-41A1-9205-25BA1165683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075353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dihydroprogesterone-steroidi-hormoni-867429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28823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915196" TargetMode="External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mannhealth.com/top-15-reasons-why-running-is-good-for-your-health/159/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maudestandard.wordpress.com/2012/02/04/petunias/" TargetMode="External"/><Relationship Id="rId3" Type="http://schemas.openxmlformats.org/officeDocument/2006/relationships/hyperlink" Target="https://ca.wikipedia.org/wiki/Desenvolupament_vegetal" TargetMode="External"/><Relationship Id="rId7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Petunia_display.jpg" TargetMode="Externa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hyperlink" Target="http://boingboing.net/2014/11/13/photo-worlds-tallest-man-ha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inistry-to-children.com/insecure-childrens-pastors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hyperlink" Target="https://pxhere.com/en/photo/490878" TargetMode="External"/><Relationship Id="rId3" Type="http://schemas.openxmlformats.org/officeDocument/2006/relationships/hyperlink" Target="https://pxhere.com/en/photo/600605" TargetMode="External"/><Relationship Id="rId7" Type="http://schemas.openxmlformats.org/officeDocument/2006/relationships/hyperlink" Target="https://en.wikipedia.org/wiki/Aleksandar_Petrovic_(extreme_athlete)" TargetMode="External"/><Relationship Id="rId12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hyperlink" Target="http://www.newsfilter.gr/2015/10/05/10-extreme-sports-pou-boris-ke-si-na-dokimasis/" TargetMode="External"/><Relationship Id="rId5" Type="http://schemas.openxmlformats.org/officeDocument/2006/relationships/hyperlink" Target="http://photo.stackexchange.com/questions/20778/how-can-i-take-non-blurry-extreme-sports-photos-in-winter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8.jpg"/><Relationship Id="rId9" Type="http://schemas.openxmlformats.org/officeDocument/2006/relationships/hyperlink" Target="https://pxhere.com/en/photo/780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2113" y="3875892"/>
            <a:ext cx="6409677" cy="261003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HORMONI MIJENJAJU I NAŠE PONAŠANJE I DOŽIVLJAJ SVIJETA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9F004AB-9ADE-4446-AA2C-4D09F28EF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3152" y="577615"/>
            <a:ext cx="5305887" cy="3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75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17D4FD7-A075-45AC-8C97-B944E466C6F4}"/>
              </a:ext>
            </a:extLst>
          </p:cNvPr>
          <p:cNvSpPr txBox="1">
            <a:spLocks/>
          </p:cNvSpPr>
          <p:nvPr/>
        </p:nvSpPr>
        <p:spPr bwMode="gray">
          <a:xfrm>
            <a:off x="265747" y="1605177"/>
            <a:ext cx="10689826" cy="11321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e) GUŠTERAČA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s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dvostrukom ulogom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   - u probavnom sustavu luči niz enzima važnih za razgradnju hrane i kao žlijezda s unutarnjim 				     lučenjem izlučuje hormone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glukagon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koji reguliraju razinu šećera u krvi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D2DD0B7-6814-4D85-9218-63499F2ACE31}"/>
              </a:ext>
            </a:extLst>
          </p:cNvPr>
          <p:cNvSpPr txBox="1">
            <a:spLocks/>
          </p:cNvSpPr>
          <p:nvPr/>
        </p:nvSpPr>
        <p:spPr bwMode="gray">
          <a:xfrm>
            <a:off x="728295" y="4197317"/>
            <a:ext cx="3799275" cy="17045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snizuje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razinu šećera u krvi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prenosi šećer iz krvi u stanice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pohranjuje višak šećera u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mišićima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8E07BDF7-0E5F-4520-8853-3D98418E8FC0}"/>
              </a:ext>
            </a:extLst>
          </p:cNvPr>
          <p:cNvSpPr txBox="1">
            <a:spLocks/>
          </p:cNvSpPr>
          <p:nvPr/>
        </p:nvSpPr>
        <p:spPr bwMode="gray">
          <a:xfrm>
            <a:off x="7114216" y="4740664"/>
            <a:ext cx="4908964" cy="170450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GLUKAGON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povisuje razinu šećera u krvi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potiče ponovno vraćanje pohranjenog šećera iz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jetre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ili mišića u krv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pohranjuje višak šećera u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mišićima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C0161FD4-4451-4F9D-B734-71071D09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68903" y="3258970"/>
            <a:ext cx="2303980" cy="1535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7F3BDE9C-5C9C-49C4-90B0-BE4FCE6BDCF3}"/>
              </a:ext>
            </a:extLst>
          </p:cNvPr>
          <p:cNvSpPr txBox="1"/>
          <p:nvPr/>
        </p:nvSpPr>
        <p:spPr>
          <a:xfrm>
            <a:off x="383615" y="370403"/>
            <a:ext cx="2601877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Zašto GUŠTERAČU nazivamo žlijezdom s dvojakom ulogom?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3805CDE-D80D-4C8C-8FB2-25D0ED92480C}"/>
              </a:ext>
            </a:extLst>
          </p:cNvPr>
          <p:cNvSpPr txBox="1"/>
          <p:nvPr/>
        </p:nvSpPr>
        <p:spPr>
          <a:xfrm>
            <a:off x="383615" y="2967335"/>
            <a:ext cx="2601877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Koje hormone luči gušterača i kako oni djeluju?</a:t>
            </a:r>
          </a:p>
        </p:txBody>
      </p:sp>
    </p:spTree>
    <p:extLst>
      <p:ext uri="{BB962C8B-B14F-4D97-AF65-F5344CB8AC3E}">
        <p14:creationId xmlns:p14="http://schemas.microsoft.com/office/powerpoint/2010/main" val="3910990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E7ECAF-7867-4C01-AA25-149388DD25C0}"/>
              </a:ext>
            </a:extLst>
          </p:cNvPr>
          <p:cNvSpPr txBox="1">
            <a:spLocks/>
          </p:cNvSpPr>
          <p:nvPr/>
        </p:nvSpPr>
        <p:spPr bwMode="gray">
          <a:xfrm>
            <a:off x="229904" y="375920"/>
            <a:ext cx="10620975" cy="11988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dovoljno inzulina povisuje se razina šećera u krvi i uzrokuje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ŠEĆERNU BOLEST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ili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DIJABETES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Takve osobe moraju u hrani </a:t>
            </a:r>
            <a:r>
              <a:rPr lang="hr-HR" sz="20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izbjegavati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namirnice s većom količinom ugljikohidrata, zasićene masne kiseline, preobilne obroke, nikotin i alkohol, a trebaju redovito vježbati.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EDAB2AF1-7C0B-462E-BA33-76F4E65A5307}"/>
              </a:ext>
            </a:extLst>
          </p:cNvPr>
          <p:cNvSpPr txBox="1">
            <a:spLocks/>
          </p:cNvSpPr>
          <p:nvPr/>
        </p:nvSpPr>
        <p:spPr bwMode="gray">
          <a:xfrm>
            <a:off x="1444670" y="5507250"/>
            <a:ext cx="6965860" cy="76278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MED, BIJELI ŠEĆER, BIJELI KRUH: brzo ulaze u krvotok i naglo povisuju razinu šećera u krvi!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F4E6BC0-7F88-4E7D-BD9E-7AAF3444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719" y="1926012"/>
            <a:ext cx="2180339" cy="3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C17AE39-B501-4E17-81A8-E6C8CB8B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3" y="1877240"/>
            <a:ext cx="2180338" cy="3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74F925E-614B-47E9-8991-B6940051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981" y="3346677"/>
            <a:ext cx="2985019" cy="1988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ADD4A0A-CDA8-4562-97CF-29660358A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902" t="-664" r="11813"/>
          <a:stretch/>
        </p:blipFill>
        <p:spPr>
          <a:xfrm>
            <a:off x="9389895" y="4560526"/>
            <a:ext cx="1841863" cy="192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92712180-3675-4375-89DD-3C9A76EF96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1200" t="19405" r="11574"/>
          <a:stretch/>
        </p:blipFill>
        <p:spPr>
          <a:xfrm>
            <a:off x="10520558" y="2241092"/>
            <a:ext cx="1422400" cy="207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91CECA9-F72C-4F0D-A729-7435D495D525}"/>
              </a:ext>
            </a:extLst>
          </p:cNvPr>
          <p:cNvSpPr txBox="1"/>
          <p:nvPr/>
        </p:nvSpPr>
        <p:spPr>
          <a:xfrm>
            <a:off x="3217782" y="1860574"/>
            <a:ext cx="2601877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uzrokuje DIJABETES?</a:t>
            </a:r>
          </a:p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moraju takve osobe promijeniti u životnim navikama?</a:t>
            </a:r>
          </a:p>
        </p:txBody>
      </p:sp>
    </p:spTree>
    <p:extLst>
      <p:ext uri="{BB962C8B-B14F-4D97-AF65-F5344CB8AC3E}">
        <p14:creationId xmlns:p14="http://schemas.microsoft.com/office/powerpoint/2010/main" val="29898657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E7ECAF-7867-4C01-AA25-149388DD25C0}"/>
              </a:ext>
            </a:extLst>
          </p:cNvPr>
          <p:cNvSpPr txBox="1">
            <a:spLocks/>
          </p:cNvSpPr>
          <p:nvPr/>
        </p:nvSpPr>
        <p:spPr bwMode="gray">
          <a:xfrm>
            <a:off x="240065" y="301842"/>
            <a:ext cx="8091136" cy="9042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težim slučajevima osobe moraju uzimati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 u obliku tableta ili injekcija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hr-HR" sz="20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liječenja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oštećenje stanica tijela, zatajenje bubrega, sljepoća itd.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95124B0-ECA1-4BF8-B15B-50B80E14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85" y="1686167"/>
            <a:ext cx="3492352" cy="232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B661E07-C3D6-49D0-BED1-50750A04C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51" y="3475737"/>
            <a:ext cx="3520042" cy="257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4E11FB5-FD26-4118-A381-79E7BC15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627" y="1467222"/>
            <a:ext cx="3371855" cy="232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0AB70C5-5222-46AE-B923-0CFD9548E745}"/>
              </a:ext>
            </a:extLst>
          </p:cNvPr>
          <p:cNvSpPr txBox="1"/>
          <p:nvPr/>
        </p:nvSpPr>
        <p:spPr>
          <a:xfrm>
            <a:off x="1148080" y="4360278"/>
            <a:ext cx="235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mjerenje razine šećera u krvi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ED23471-48D5-4214-994D-31FA41419A66}"/>
              </a:ext>
            </a:extLst>
          </p:cNvPr>
          <p:cNvSpPr txBox="1"/>
          <p:nvPr/>
        </p:nvSpPr>
        <p:spPr>
          <a:xfrm>
            <a:off x="8307093" y="4108531"/>
            <a:ext cx="2359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uzimanje inzulina potkožnim injekcijama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0D1D149-8349-4AAD-A8D7-0C57E110ED1C}"/>
              </a:ext>
            </a:extLst>
          </p:cNvPr>
          <p:cNvSpPr txBox="1"/>
          <p:nvPr/>
        </p:nvSpPr>
        <p:spPr>
          <a:xfrm>
            <a:off x="4525643" y="1879244"/>
            <a:ext cx="2601877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koji način osobe oboljele od dijabetesa reguliraju šećer u krvi? </a:t>
            </a:r>
          </a:p>
        </p:txBody>
      </p:sp>
    </p:spTree>
    <p:extLst>
      <p:ext uri="{BB962C8B-B14F-4D97-AF65-F5344CB8AC3E}">
        <p14:creationId xmlns:p14="http://schemas.microsoft.com/office/powerpoint/2010/main" val="4330630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147B42-CA44-4297-97A9-8D996E358ECD}"/>
              </a:ext>
            </a:extLst>
          </p:cNvPr>
          <p:cNvSpPr txBox="1">
            <a:spLocks/>
          </p:cNvSpPr>
          <p:nvPr/>
        </p:nvSpPr>
        <p:spPr bwMode="gray">
          <a:xfrm>
            <a:off x="300729" y="300645"/>
            <a:ext cx="9367054" cy="1589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f) SPOLNE ŽLIJEZDE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žlijezde s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dvostrukom ulogom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   	   - stvaraju spolne stanice te stvaraju i izlučuju spolne hormone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- spolni hormoni odgovorni su za razvoj spolnih obilježja i utječu na stvaranje i 				     sazrijevanje spolnih stanica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- kod žena spolni hormoni reguliraju menstrualni ciklus i održavanje trudnoće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46B4787C-7E4E-447A-B843-2BABF5EAE3B0}"/>
              </a:ext>
            </a:extLst>
          </p:cNvPr>
          <p:cNvSpPr txBox="1">
            <a:spLocks/>
          </p:cNvSpPr>
          <p:nvPr/>
        </p:nvSpPr>
        <p:spPr bwMode="gray">
          <a:xfrm>
            <a:off x="4356057" y="2329915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SPERMIJE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(muške spolne stanice)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3D90A1B4-AF1F-4844-818E-B7BFB796567F}"/>
              </a:ext>
            </a:extLst>
          </p:cNvPr>
          <p:cNvSpPr txBox="1">
            <a:spLocks/>
          </p:cNvSpPr>
          <p:nvPr/>
        </p:nvSpPr>
        <p:spPr bwMode="gray">
          <a:xfrm>
            <a:off x="4356057" y="3434834"/>
            <a:ext cx="2577403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muški spolni hormon - TESTOSTERON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F20BDCA6-73F5-4F4D-AEB8-6D8DBA3002A6}"/>
              </a:ext>
            </a:extLst>
          </p:cNvPr>
          <p:cNvSpPr/>
          <p:nvPr/>
        </p:nvSpPr>
        <p:spPr>
          <a:xfrm rot="555888">
            <a:off x="3028459" y="3211350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izlučuju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35A79F3A-08CA-41B8-B8C5-6CEC69E4FDBF}"/>
              </a:ext>
            </a:extLst>
          </p:cNvPr>
          <p:cNvSpPr txBox="1">
            <a:spLocks/>
          </p:cNvSpPr>
          <p:nvPr/>
        </p:nvSpPr>
        <p:spPr bwMode="gray">
          <a:xfrm>
            <a:off x="318340" y="2851520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SJEMENICI </a:t>
            </a:r>
          </a:p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(muške spolne žlijezde)</a:t>
            </a: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86FC8889-375E-473D-96B3-45FFFB249602}"/>
              </a:ext>
            </a:extLst>
          </p:cNvPr>
          <p:cNvSpPr/>
          <p:nvPr/>
        </p:nvSpPr>
        <p:spPr>
          <a:xfrm rot="20875223">
            <a:off x="3006910" y="2695330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stvaraju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BF9163DE-3007-4385-B097-905C57E5BA8E}"/>
              </a:ext>
            </a:extLst>
          </p:cNvPr>
          <p:cNvSpPr txBox="1">
            <a:spLocks/>
          </p:cNvSpPr>
          <p:nvPr/>
        </p:nvSpPr>
        <p:spPr bwMode="gray">
          <a:xfrm>
            <a:off x="5724698" y="4497549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JAJNE STANICE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(ženske spolne stanice)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CC685B80-9692-4E0F-A655-5E306BF22B19}"/>
              </a:ext>
            </a:extLst>
          </p:cNvPr>
          <p:cNvSpPr txBox="1">
            <a:spLocks/>
          </p:cNvSpPr>
          <p:nvPr/>
        </p:nvSpPr>
        <p:spPr bwMode="gray">
          <a:xfrm>
            <a:off x="5724698" y="5602468"/>
            <a:ext cx="2877764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ženske spolne hormone - ESTROGEN i PROGESTERON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DDD46090-7EB3-4A90-A61C-4311E061900B}"/>
              </a:ext>
            </a:extLst>
          </p:cNvPr>
          <p:cNvSpPr/>
          <p:nvPr/>
        </p:nvSpPr>
        <p:spPr>
          <a:xfrm rot="555888">
            <a:off x="4397100" y="5378984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izlučuju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9E067626-8430-4528-A1C9-66A89015CA44}"/>
              </a:ext>
            </a:extLst>
          </p:cNvPr>
          <p:cNvSpPr txBox="1">
            <a:spLocks/>
          </p:cNvSpPr>
          <p:nvPr/>
        </p:nvSpPr>
        <p:spPr bwMode="gray">
          <a:xfrm>
            <a:off x="1686024" y="5043498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JAJNICI </a:t>
            </a:r>
          </a:p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(ženske spolne žlijezde)</a:t>
            </a:r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id="{7DFC4748-3F83-42F3-BB71-CAEF47FB4F73}"/>
              </a:ext>
            </a:extLst>
          </p:cNvPr>
          <p:cNvSpPr/>
          <p:nvPr/>
        </p:nvSpPr>
        <p:spPr>
          <a:xfrm rot="20875223">
            <a:off x="4375330" y="4877897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stvaraju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88CBADA2-104B-44A1-8245-2070FD668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-610" r="9755"/>
          <a:stretch/>
        </p:blipFill>
        <p:spPr>
          <a:xfrm>
            <a:off x="9046194" y="4705924"/>
            <a:ext cx="1243177" cy="1188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7418F3D-0AD7-47F7-AC00-2159FA477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9754"/>
          <a:stretch/>
        </p:blipFill>
        <p:spPr>
          <a:xfrm>
            <a:off x="7084742" y="2579899"/>
            <a:ext cx="1355854" cy="997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F596CE33-AD2F-4DA6-BB4F-D314F5EABC38}"/>
              </a:ext>
            </a:extLst>
          </p:cNvPr>
          <p:cNvSpPr txBox="1"/>
          <p:nvPr/>
        </p:nvSpPr>
        <p:spPr>
          <a:xfrm>
            <a:off x="9046194" y="2125473"/>
            <a:ext cx="260187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je smještaj i uloga SPOLNIH ŽLIJEZDA?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C4AE92E-5EB5-4E37-B0BD-8AD742832B9F}"/>
              </a:ext>
            </a:extLst>
          </p:cNvPr>
          <p:cNvSpPr txBox="1"/>
          <p:nvPr/>
        </p:nvSpPr>
        <p:spPr>
          <a:xfrm>
            <a:off x="603234" y="3993138"/>
            <a:ext cx="260187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stvaraju muške, a što ženske spolne žlijezde?</a:t>
            </a:r>
          </a:p>
        </p:txBody>
      </p:sp>
    </p:spTree>
    <p:extLst>
      <p:ext uri="{BB962C8B-B14F-4D97-AF65-F5344CB8AC3E}">
        <p14:creationId xmlns:p14="http://schemas.microsoft.com/office/powerpoint/2010/main" val="1168174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147B42-CA44-4297-97A9-8D996E358ECD}"/>
              </a:ext>
            </a:extLst>
          </p:cNvPr>
          <p:cNvSpPr txBox="1">
            <a:spLocks/>
          </p:cNvSpPr>
          <p:nvPr/>
        </p:nvSpPr>
        <p:spPr bwMode="gray">
          <a:xfrm>
            <a:off x="300729" y="650240"/>
            <a:ext cx="7034791" cy="558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Hormoni imaju različite uloge i kod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mnogostaničnih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organizama.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0D0A027D-689D-45AF-A67E-A6B2C803EF3C}"/>
              </a:ext>
            </a:extLst>
          </p:cNvPr>
          <p:cNvSpPr txBox="1">
            <a:spLocks/>
          </p:cNvSpPr>
          <p:nvPr/>
        </p:nvSpPr>
        <p:spPr bwMode="gray">
          <a:xfrm>
            <a:off x="1184649" y="1595120"/>
            <a:ext cx="7034791" cy="7315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Kod kukaca postoji veliki broj hormona (spolni, za presvlačenje) koji usklađuju rad njihova organizma.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2862F1F-365D-44A4-879C-A71D9111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70" y="3308105"/>
            <a:ext cx="3300739" cy="2199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A10F06D-278C-40B3-8E17-F16E178B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820" y="3065153"/>
            <a:ext cx="2685021" cy="2685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9956A49B-02B9-4B56-9E42-7E9F2B47D5BC}"/>
              </a:ext>
            </a:extLst>
          </p:cNvPr>
          <p:cNvSpPr txBox="1"/>
          <p:nvPr/>
        </p:nvSpPr>
        <p:spPr>
          <a:xfrm>
            <a:off x="7335520" y="565554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presvlačenje cvrčka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22F9C7E-959A-4B20-975C-AF0B30514445}"/>
              </a:ext>
            </a:extLst>
          </p:cNvPr>
          <p:cNvSpPr txBox="1"/>
          <p:nvPr/>
        </p:nvSpPr>
        <p:spPr>
          <a:xfrm>
            <a:off x="3332480" y="600098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preobrazba leptira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A5A68F6-1B1D-4040-A501-DD76767B792B}"/>
              </a:ext>
            </a:extLst>
          </p:cNvPr>
          <p:cNvSpPr txBox="1"/>
          <p:nvPr/>
        </p:nvSpPr>
        <p:spPr>
          <a:xfrm>
            <a:off x="8787941" y="1133455"/>
            <a:ext cx="2601877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uloga hormona kod životinja, a koja kod biljaka?</a:t>
            </a:r>
          </a:p>
        </p:txBody>
      </p:sp>
    </p:spTree>
    <p:extLst>
      <p:ext uri="{BB962C8B-B14F-4D97-AF65-F5344CB8AC3E}">
        <p14:creationId xmlns:p14="http://schemas.microsoft.com/office/powerpoint/2010/main" val="13915994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/>
      <p:bldP spid="1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12C56F-752A-473A-A47D-03117EB1C909}"/>
              </a:ext>
            </a:extLst>
          </p:cNvPr>
          <p:cNvSpPr txBox="1">
            <a:spLocks/>
          </p:cNvSpPr>
          <p:nvPr/>
        </p:nvSpPr>
        <p:spPr bwMode="gray">
          <a:xfrm>
            <a:off x="442969" y="416560"/>
            <a:ext cx="7207511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Kod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BILJAKA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su kemijske tvari koje one luče u vrlo malim količinama, a uvelike utječu na njihov rast, razvoj, koordinaciju, regulaciju procesa.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75D6D28A-A959-4671-A927-0E59E7649A77}"/>
              </a:ext>
            </a:extLst>
          </p:cNvPr>
          <p:cNvSpPr txBox="1">
            <a:spLocks/>
          </p:cNvSpPr>
          <p:nvPr/>
        </p:nvSpPr>
        <p:spPr bwMode="gray">
          <a:xfrm>
            <a:off x="6736080" y="5913120"/>
            <a:ext cx="5140960" cy="5283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BILJNI HORMONI potiču rast i cvjetanje biljaka.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742091-650D-483E-8563-B25064C53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11" r="2728"/>
          <a:stretch/>
        </p:blipFill>
        <p:spPr>
          <a:xfrm>
            <a:off x="9031231" y="1483360"/>
            <a:ext cx="2717800" cy="3728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5D19312-080F-4FF8-BEE9-18C44FEB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10" y="2804160"/>
            <a:ext cx="1812372" cy="273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91B82AA-408D-4860-9B5F-E80C7A4FB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2484" y="1714640"/>
            <a:ext cx="3352903" cy="24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61AD62C-1F74-40D7-BC74-A3A881E06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34307" y="3860800"/>
            <a:ext cx="3440854" cy="258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82238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A96831-563C-429A-BD48-C7791D7124C3}"/>
              </a:ext>
            </a:extLst>
          </p:cNvPr>
          <p:cNvSpPr txBox="1">
            <a:spLocks/>
          </p:cNvSpPr>
          <p:nvPr/>
        </p:nvSpPr>
        <p:spPr bwMode="gray">
          <a:xfrm>
            <a:off x="266888" y="1054458"/>
            <a:ext cx="9686647" cy="14026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HORMONSKI SUSTAV = ENDOKRINI SUSTAV = SUSTAV ŽLIJEZDA S UNUTARNJIM IZLUČIVANJEM 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sudjeluje u upravljanju i usklađivanju rada našeg organizma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reagira sporije od živčanog sustava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promjene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nisu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brze reakcije, već prilagodbe u radu organizma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CD3C3236-41EC-4F76-B823-5A80A1AE1BBF}"/>
              </a:ext>
            </a:extLst>
          </p:cNvPr>
          <p:cNvSpPr txBox="1">
            <a:spLocks/>
          </p:cNvSpPr>
          <p:nvPr/>
        </p:nvSpPr>
        <p:spPr bwMode="gray">
          <a:xfrm>
            <a:off x="99756" y="3033296"/>
            <a:ext cx="9686647" cy="7162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AutoNum type="arabicPeriod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ŽLIJEZDE S VANJSKIM IZLUČIVANJEM: 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svoje produkte izlučuju na površinu tijela (lojnice i znojnice)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	  - enzime izlučuju u probavni kanal (žlijezde probavnog sustava)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93A5233-3D75-45D8-80A7-DC299FCD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38" y="3918544"/>
            <a:ext cx="2128542" cy="24077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8FB0D84E-1400-4B3C-913A-897F9CD53232}"/>
              </a:ext>
            </a:extLst>
          </p:cNvPr>
          <p:cNvSpPr txBox="1">
            <a:spLocks/>
          </p:cNvSpPr>
          <p:nvPr/>
        </p:nvSpPr>
        <p:spPr bwMode="gray">
          <a:xfrm>
            <a:off x="6462537" y="4721444"/>
            <a:ext cx="1811452" cy="4009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ŽLIJEZDA LOJNICA</a:t>
            </a:r>
            <a:endParaRPr lang="hr-HR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BC007248-BECE-4EC0-9F1B-6661C3FBF219}"/>
              </a:ext>
            </a:extLst>
          </p:cNvPr>
          <p:cNvSpPr txBox="1">
            <a:spLocks/>
          </p:cNvSpPr>
          <p:nvPr/>
        </p:nvSpPr>
        <p:spPr bwMode="gray">
          <a:xfrm>
            <a:off x="887664" y="4889053"/>
            <a:ext cx="1882067" cy="403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ŽLIJEZDA ZNOJNICA</a:t>
            </a:r>
            <a:endParaRPr lang="hr-HR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7F1BAE75-EB50-4406-8321-805046AF4E6A}"/>
              </a:ext>
            </a:extLst>
          </p:cNvPr>
          <p:cNvCxnSpPr>
            <a:cxnSpLocks/>
          </p:cNvCxnSpPr>
          <p:nvPr/>
        </p:nvCxnSpPr>
        <p:spPr>
          <a:xfrm flipH="1" flipV="1">
            <a:off x="2887101" y="5149248"/>
            <a:ext cx="1533979" cy="654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6FEC3B44-E664-4748-9B23-01333FE51B48}"/>
              </a:ext>
            </a:extLst>
          </p:cNvPr>
          <p:cNvCxnSpPr>
            <a:cxnSpLocks/>
          </p:cNvCxnSpPr>
          <p:nvPr/>
        </p:nvCxnSpPr>
        <p:spPr>
          <a:xfrm flipV="1">
            <a:off x="4676179" y="4948759"/>
            <a:ext cx="1597395" cy="400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2CDD4BAF-9DA3-4C4C-AE8B-AC9DEE000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964" y="3692999"/>
            <a:ext cx="1884153" cy="211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BA7E1B5-7F6C-48BB-B2FE-24C2E19208FA}"/>
              </a:ext>
            </a:extLst>
          </p:cNvPr>
          <p:cNvSpPr txBox="1"/>
          <p:nvPr/>
        </p:nvSpPr>
        <p:spPr>
          <a:xfrm>
            <a:off x="9569964" y="6042504"/>
            <a:ext cx="187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žlijezda s vanjskim izlučivanjem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BB5E9C2-D5A8-4C7F-93AC-E63DAFFC04CA}"/>
              </a:ext>
            </a:extLst>
          </p:cNvPr>
          <p:cNvSpPr txBox="1"/>
          <p:nvPr/>
        </p:nvSpPr>
        <p:spPr>
          <a:xfrm>
            <a:off x="266888" y="249982"/>
            <a:ext cx="3390713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uloga HORMONSKOG / ENDOKRINOG SUSTAVA?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CC165B89-01B1-40C8-ADFC-3A90CA3D23C9}"/>
              </a:ext>
            </a:extLst>
          </p:cNvPr>
          <p:cNvSpPr txBox="1"/>
          <p:nvPr/>
        </p:nvSpPr>
        <p:spPr>
          <a:xfrm>
            <a:off x="284071" y="2572650"/>
            <a:ext cx="497132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su to ŽLIJEZDE S VANJSKIM IZLUČIVANJEM?</a:t>
            </a:r>
          </a:p>
        </p:txBody>
      </p:sp>
    </p:spTree>
    <p:extLst>
      <p:ext uri="{BB962C8B-B14F-4D97-AF65-F5344CB8AC3E}">
        <p14:creationId xmlns:p14="http://schemas.microsoft.com/office/powerpoint/2010/main" val="19464715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4" grpId="0"/>
      <p:bldP spid="13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C7CDC035-1F34-4D3B-A9BF-F4513405E8C8}"/>
              </a:ext>
            </a:extLst>
          </p:cNvPr>
          <p:cNvSpPr txBox="1">
            <a:spLocks/>
          </p:cNvSpPr>
          <p:nvPr/>
        </p:nvSpPr>
        <p:spPr bwMode="gray">
          <a:xfrm>
            <a:off x="1373840" y="976446"/>
            <a:ext cx="8161830" cy="7162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ŽLIJEZDE S UNUTARNJIM IZLUČIVANJEM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svoje produkte izlučuju u krvotok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      			    - stvaraju HORMONE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263B2406-F8D5-4B76-B20C-6B6B531BBE0D}"/>
              </a:ext>
            </a:extLst>
          </p:cNvPr>
          <p:cNvSpPr txBox="1">
            <a:spLocks/>
          </p:cNvSpPr>
          <p:nvPr/>
        </p:nvSpPr>
        <p:spPr bwMode="gray">
          <a:xfrm>
            <a:off x="184232" y="2805686"/>
            <a:ext cx="9606747" cy="13877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kemijske tvari koje se luče u vrlo malim količinama te krvlju dolaze do svih stanica u tijelu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- djeluju samo na ciljne stanice / na koje se mogu vezati jer na njima postoje specifične 			      molekule važne za povezivanje s pojedinim hormonima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- pojedini hormoni djeluju na sve, a neki reguliraju rad samo određenih stanica i organa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8463E87-5EC3-4F54-ABE6-60BC5717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97" y="4379879"/>
            <a:ext cx="2449534" cy="222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BE675BB-6B67-4A1D-81A0-EACFB218254D}"/>
              </a:ext>
            </a:extLst>
          </p:cNvPr>
          <p:cNvSpPr txBox="1"/>
          <p:nvPr/>
        </p:nvSpPr>
        <p:spPr>
          <a:xfrm>
            <a:off x="5051222" y="5296779"/>
            <a:ext cx="187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žlijezda s unutarnjim izlučivanjem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5364806-7FEF-4AB6-9B94-129CD13457AA}"/>
              </a:ext>
            </a:extLst>
          </p:cNvPr>
          <p:cNvSpPr txBox="1"/>
          <p:nvPr/>
        </p:nvSpPr>
        <p:spPr>
          <a:xfrm>
            <a:off x="184232" y="292330"/>
            <a:ext cx="562176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Kako djeluju ŽLIJEZDE S UNUTARNJIM IZLUČIVANJEM?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461D189-A543-46DB-9FCE-82CF884772C3}"/>
              </a:ext>
            </a:extLst>
          </p:cNvPr>
          <p:cNvSpPr txBox="1"/>
          <p:nvPr/>
        </p:nvSpPr>
        <p:spPr>
          <a:xfrm>
            <a:off x="2213527" y="2258777"/>
            <a:ext cx="260187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su to HORMONI?</a:t>
            </a:r>
          </a:p>
        </p:txBody>
      </p:sp>
    </p:spTree>
    <p:extLst>
      <p:ext uri="{BB962C8B-B14F-4D97-AF65-F5344CB8AC3E}">
        <p14:creationId xmlns:p14="http://schemas.microsoft.com/office/powerpoint/2010/main" val="4273418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3DB6198-4C8D-4898-8333-6AF6FAF9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56" y="218443"/>
            <a:ext cx="7829411" cy="6315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62A36023-7268-43CA-90BF-3518277F50AF}"/>
              </a:ext>
            </a:extLst>
          </p:cNvPr>
          <p:cNvSpPr txBox="1">
            <a:spLocks/>
          </p:cNvSpPr>
          <p:nvPr/>
        </p:nvSpPr>
        <p:spPr bwMode="gray">
          <a:xfrm>
            <a:off x="5400439" y="4242916"/>
            <a:ext cx="1586288" cy="5265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SPOLNE ŽLIJEZDE -</a:t>
            </a:r>
          </a:p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JAJNICI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0007AACC-430A-49B8-955F-E1A41C170D20}"/>
              </a:ext>
            </a:extLst>
          </p:cNvPr>
          <p:cNvCxnSpPr>
            <a:cxnSpLocks/>
          </p:cNvCxnSpPr>
          <p:nvPr/>
        </p:nvCxnSpPr>
        <p:spPr>
          <a:xfrm>
            <a:off x="4044643" y="4436150"/>
            <a:ext cx="1267414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Naslov 1">
            <a:extLst>
              <a:ext uri="{FF2B5EF4-FFF2-40B4-BE49-F238E27FC236}">
                <a16:creationId xmlns:a16="http://schemas.microsoft.com/office/drawing/2014/main" id="{748B3E87-FCCD-446D-B1EB-F5C679E35CBA}"/>
              </a:ext>
            </a:extLst>
          </p:cNvPr>
          <p:cNvSpPr txBox="1">
            <a:spLocks/>
          </p:cNvSpPr>
          <p:nvPr/>
        </p:nvSpPr>
        <p:spPr bwMode="gray">
          <a:xfrm>
            <a:off x="5302856" y="5002654"/>
            <a:ext cx="1586288" cy="526557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SPOLNE ŽLIJEZDE -</a:t>
            </a:r>
          </a:p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SJEMENICI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BB06A039-26CF-4164-BFF5-4562276521A5}"/>
              </a:ext>
            </a:extLst>
          </p:cNvPr>
          <p:cNvCxnSpPr>
            <a:cxnSpLocks/>
          </p:cNvCxnSpPr>
          <p:nvPr/>
        </p:nvCxnSpPr>
        <p:spPr>
          <a:xfrm flipH="1" flipV="1">
            <a:off x="6986727" y="5274810"/>
            <a:ext cx="1371602" cy="6519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Naslov 1">
            <a:extLst>
              <a:ext uri="{FF2B5EF4-FFF2-40B4-BE49-F238E27FC236}">
                <a16:creationId xmlns:a16="http://schemas.microsoft.com/office/drawing/2014/main" id="{D3791755-CEA9-40AC-9296-2B8D4C76B5A9}"/>
              </a:ext>
            </a:extLst>
          </p:cNvPr>
          <p:cNvSpPr txBox="1">
            <a:spLocks/>
          </p:cNvSpPr>
          <p:nvPr/>
        </p:nvSpPr>
        <p:spPr bwMode="gray">
          <a:xfrm>
            <a:off x="5472943" y="3695336"/>
            <a:ext cx="1211946" cy="35436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GUŠTERAČA</a:t>
            </a:r>
          </a:p>
        </p:txBody>
      </p: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F86FED9A-132A-4B38-886A-8148B8F318A4}"/>
              </a:ext>
            </a:extLst>
          </p:cNvPr>
          <p:cNvCxnSpPr>
            <a:cxnSpLocks/>
          </p:cNvCxnSpPr>
          <p:nvPr/>
        </p:nvCxnSpPr>
        <p:spPr>
          <a:xfrm>
            <a:off x="3852989" y="3734261"/>
            <a:ext cx="1479388" cy="9385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099B17B5-57EC-4E6A-B212-FE04F7338987}"/>
              </a:ext>
            </a:extLst>
          </p:cNvPr>
          <p:cNvCxnSpPr>
            <a:cxnSpLocks/>
          </p:cNvCxnSpPr>
          <p:nvPr/>
        </p:nvCxnSpPr>
        <p:spPr>
          <a:xfrm flipH="1">
            <a:off x="6825455" y="3638540"/>
            <a:ext cx="1532873" cy="2339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Naslov 1">
            <a:extLst>
              <a:ext uri="{FF2B5EF4-FFF2-40B4-BE49-F238E27FC236}">
                <a16:creationId xmlns:a16="http://schemas.microsoft.com/office/drawing/2014/main" id="{E8BBF876-5631-47F7-857B-89A338D5B4BF}"/>
              </a:ext>
            </a:extLst>
          </p:cNvPr>
          <p:cNvSpPr txBox="1">
            <a:spLocks/>
          </p:cNvSpPr>
          <p:nvPr/>
        </p:nvSpPr>
        <p:spPr bwMode="gray">
          <a:xfrm>
            <a:off x="5332377" y="2823099"/>
            <a:ext cx="1316999" cy="56225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NADBUBREŽNE ŽLIJEZDE</a:t>
            </a:r>
          </a:p>
        </p:txBody>
      </p: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0BCB8E28-52FA-42B4-8264-CF2FDC5D29B0}"/>
              </a:ext>
            </a:extLst>
          </p:cNvPr>
          <p:cNvCxnSpPr>
            <a:cxnSpLocks/>
          </p:cNvCxnSpPr>
          <p:nvPr/>
        </p:nvCxnSpPr>
        <p:spPr>
          <a:xfrm flipV="1">
            <a:off x="4044643" y="3055391"/>
            <a:ext cx="1172319" cy="3953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id="{C0B43A6B-5855-4330-A7E1-7B13944A69EA}"/>
              </a:ext>
            </a:extLst>
          </p:cNvPr>
          <p:cNvCxnSpPr>
            <a:cxnSpLocks/>
          </p:cNvCxnSpPr>
          <p:nvPr/>
        </p:nvCxnSpPr>
        <p:spPr>
          <a:xfrm flipH="1" flipV="1">
            <a:off x="6747035" y="3216068"/>
            <a:ext cx="1349400" cy="21479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Naslov 1">
            <a:extLst>
              <a:ext uri="{FF2B5EF4-FFF2-40B4-BE49-F238E27FC236}">
                <a16:creationId xmlns:a16="http://schemas.microsoft.com/office/drawing/2014/main" id="{6B3BAC60-07E9-49A9-A9BF-6F7084485A0A}"/>
              </a:ext>
            </a:extLst>
          </p:cNvPr>
          <p:cNvSpPr txBox="1">
            <a:spLocks/>
          </p:cNvSpPr>
          <p:nvPr/>
        </p:nvSpPr>
        <p:spPr bwMode="gray">
          <a:xfrm>
            <a:off x="5472943" y="2134216"/>
            <a:ext cx="1111332" cy="52465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DOŠTITNE ŽLIJEZDE</a:t>
            </a:r>
          </a:p>
        </p:txBody>
      </p:sp>
      <p:sp>
        <p:nvSpPr>
          <p:cNvPr id="44" name="Naslov 1">
            <a:extLst>
              <a:ext uri="{FF2B5EF4-FFF2-40B4-BE49-F238E27FC236}">
                <a16:creationId xmlns:a16="http://schemas.microsoft.com/office/drawing/2014/main" id="{3190CAAF-EB8A-4C0D-8962-24A3FF0EDD3E}"/>
              </a:ext>
            </a:extLst>
          </p:cNvPr>
          <p:cNvSpPr txBox="1">
            <a:spLocks/>
          </p:cNvSpPr>
          <p:nvPr/>
        </p:nvSpPr>
        <p:spPr bwMode="gray">
          <a:xfrm>
            <a:off x="5465544" y="1624616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ŠTITNJAČA</a:t>
            </a:r>
          </a:p>
        </p:txBody>
      </p:sp>
      <p:sp>
        <p:nvSpPr>
          <p:cNvPr id="45" name="Naslov 1">
            <a:extLst>
              <a:ext uri="{FF2B5EF4-FFF2-40B4-BE49-F238E27FC236}">
                <a16:creationId xmlns:a16="http://schemas.microsoft.com/office/drawing/2014/main" id="{E8EC6E43-10ED-48D7-A640-244E96076553}"/>
              </a:ext>
            </a:extLst>
          </p:cNvPr>
          <p:cNvSpPr txBox="1">
            <a:spLocks/>
          </p:cNvSpPr>
          <p:nvPr/>
        </p:nvSpPr>
        <p:spPr bwMode="gray">
          <a:xfrm>
            <a:off x="5475901" y="1111192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HIPOFIZA</a:t>
            </a:r>
          </a:p>
        </p:txBody>
      </p:sp>
      <p:sp>
        <p:nvSpPr>
          <p:cNvPr id="46" name="Naslov 1">
            <a:extLst>
              <a:ext uri="{FF2B5EF4-FFF2-40B4-BE49-F238E27FC236}">
                <a16:creationId xmlns:a16="http://schemas.microsoft.com/office/drawing/2014/main" id="{8AA1D59B-A3DF-4AB1-85B2-2C26823A6099}"/>
              </a:ext>
            </a:extLst>
          </p:cNvPr>
          <p:cNvSpPr txBox="1">
            <a:spLocks/>
          </p:cNvSpPr>
          <p:nvPr/>
        </p:nvSpPr>
        <p:spPr bwMode="gray">
          <a:xfrm>
            <a:off x="5455256" y="608123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EPIFIZA</a:t>
            </a:r>
          </a:p>
        </p:txBody>
      </p:sp>
      <p:cxnSp>
        <p:nvCxnSpPr>
          <p:cNvPr id="47" name="Ravni poveznik sa strelicom 46">
            <a:extLst>
              <a:ext uri="{FF2B5EF4-FFF2-40B4-BE49-F238E27FC236}">
                <a16:creationId xmlns:a16="http://schemas.microsoft.com/office/drawing/2014/main" id="{DB3C6D18-A664-4D6D-93B2-D0D40C920252}"/>
              </a:ext>
            </a:extLst>
          </p:cNvPr>
          <p:cNvCxnSpPr>
            <a:cxnSpLocks/>
          </p:cNvCxnSpPr>
          <p:nvPr/>
        </p:nvCxnSpPr>
        <p:spPr>
          <a:xfrm>
            <a:off x="3888490" y="1148176"/>
            <a:ext cx="1443887" cy="1298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avni poveznik sa strelicom 49">
            <a:extLst>
              <a:ext uri="{FF2B5EF4-FFF2-40B4-BE49-F238E27FC236}">
                <a16:creationId xmlns:a16="http://schemas.microsoft.com/office/drawing/2014/main" id="{B304BD1A-1889-4B98-B7BA-930EF403AEAE}"/>
              </a:ext>
            </a:extLst>
          </p:cNvPr>
          <p:cNvCxnSpPr>
            <a:cxnSpLocks/>
          </p:cNvCxnSpPr>
          <p:nvPr/>
        </p:nvCxnSpPr>
        <p:spPr>
          <a:xfrm flipV="1">
            <a:off x="3737264" y="726748"/>
            <a:ext cx="1574793" cy="2845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id="{8DF85533-A665-4BCB-AF7C-5097A3769354}"/>
              </a:ext>
            </a:extLst>
          </p:cNvPr>
          <p:cNvCxnSpPr>
            <a:cxnSpLocks/>
          </p:cNvCxnSpPr>
          <p:nvPr/>
        </p:nvCxnSpPr>
        <p:spPr>
          <a:xfrm flipV="1">
            <a:off x="3801974" y="1807348"/>
            <a:ext cx="1530403" cy="1598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Ravni poveznik sa strelicom 54">
            <a:extLst>
              <a:ext uri="{FF2B5EF4-FFF2-40B4-BE49-F238E27FC236}">
                <a16:creationId xmlns:a16="http://schemas.microsoft.com/office/drawing/2014/main" id="{8882166A-AB97-49AD-913E-DB71F3AF5128}"/>
              </a:ext>
            </a:extLst>
          </p:cNvPr>
          <p:cNvCxnSpPr>
            <a:cxnSpLocks/>
          </p:cNvCxnSpPr>
          <p:nvPr/>
        </p:nvCxnSpPr>
        <p:spPr>
          <a:xfrm>
            <a:off x="3845177" y="1890956"/>
            <a:ext cx="1555262" cy="4232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avni poveznik sa strelicom 67">
            <a:extLst>
              <a:ext uri="{FF2B5EF4-FFF2-40B4-BE49-F238E27FC236}">
                <a16:creationId xmlns:a16="http://schemas.microsoft.com/office/drawing/2014/main" id="{EEC90A2A-EF65-4858-8D38-C5E4F1A5B9F8}"/>
              </a:ext>
            </a:extLst>
          </p:cNvPr>
          <p:cNvCxnSpPr>
            <a:cxnSpLocks/>
          </p:cNvCxnSpPr>
          <p:nvPr/>
        </p:nvCxnSpPr>
        <p:spPr>
          <a:xfrm flipH="1">
            <a:off x="6640498" y="1754080"/>
            <a:ext cx="1642369" cy="59666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Ravni poveznik sa strelicom 70">
            <a:extLst>
              <a:ext uri="{FF2B5EF4-FFF2-40B4-BE49-F238E27FC236}">
                <a16:creationId xmlns:a16="http://schemas.microsoft.com/office/drawing/2014/main" id="{52513312-544C-424E-B8EC-8B1793B69DCF}"/>
              </a:ext>
            </a:extLst>
          </p:cNvPr>
          <p:cNvCxnSpPr>
            <a:cxnSpLocks/>
          </p:cNvCxnSpPr>
          <p:nvPr/>
        </p:nvCxnSpPr>
        <p:spPr>
          <a:xfrm flipH="1">
            <a:off x="6649377" y="1678914"/>
            <a:ext cx="1633490" cy="12843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Ravni poveznik sa strelicom 74">
            <a:extLst>
              <a:ext uri="{FF2B5EF4-FFF2-40B4-BE49-F238E27FC236}">
                <a16:creationId xmlns:a16="http://schemas.microsoft.com/office/drawing/2014/main" id="{2BB58960-0625-4179-9083-6FEF4D59C704}"/>
              </a:ext>
            </a:extLst>
          </p:cNvPr>
          <p:cNvCxnSpPr>
            <a:cxnSpLocks/>
          </p:cNvCxnSpPr>
          <p:nvPr/>
        </p:nvCxnSpPr>
        <p:spPr>
          <a:xfrm flipH="1">
            <a:off x="6659738" y="942027"/>
            <a:ext cx="1463331" cy="34418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Ravni poveznik sa strelicom 76">
            <a:extLst>
              <a:ext uri="{FF2B5EF4-FFF2-40B4-BE49-F238E27FC236}">
                <a16:creationId xmlns:a16="http://schemas.microsoft.com/office/drawing/2014/main" id="{C6927C32-8E78-404B-A8AE-BE3BB5054A12}"/>
              </a:ext>
            </a:extLst>
          </p:cNvPr>
          <p:cNvCxnSpPr>
            <a:cxnSpLocks/>
          </p:cNvCxnSpPr>
          <p:nvPr/>
        </p:nvCxnSpPr>
        <p:spPr>
          <a:xfrm flipH="1" flipV="1">
            <a:off x="6674730" y="784197"/>
            <a:ext cx="1673438" cy="420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15C953E0-B9AA-44CB-8474-7F40FBC1F247}"/>
              </a:ext>
            </a:extLst>
          </p:cNvPr>
          <p:cNvSpPr txBox="1"/>
          <p:nvPr/>
        </p:nvSpPr>
        <p:spPr>
          <a:xfrm>
            <a:off x="112287" y="364930"/>
            <a:ext cx="260187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žlijezde s unutarnjim izlučivanjem.</a:t>
            </a:r>
          </a:p>
        </p:txBody>
      </p:sp>
    </p:spTree>
    <p:extLst>
      <p:ext uri="{BB962C8B-B14F-4D97-AF65-F5344CB8AC3E}">
        <p14:creationId xmlns:p14="http://schemas.microsoft.com/office/powerpoint/2010/main" val="12403915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27" grpId="0" animBg="1"/>
      <p:bldP spid="42" grpId="0" animBg="1"/>
      <p:bldP spid="44" grpId="0" animBg="1"/>
      <p:bldP spid="45" grpId="0" animBg="1"/>
      <p:bldP spid="46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282A4ACF-0B42-41FC-BA59-D1464B559B65}"/>
              </a:ext>
            </a:extLst>
          </p:cNvPr>
          <p:cNvSpPr txBox="1">
            <a:spLocks/>
          </p:cNvSpPr>
          <p:nvPr/>
        </p:nvSpPr>
        <p:spPr bwMode="gray">
          <a:xfrm>
            <a:off x="1529422" y="1011261"/>
            <a:ext cx="9935225" cy="21839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AutoNum type="alphaLcParenR"/>
            </a:pP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HIPOFIZA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s donje strane mozga, u izravnom kontaktu s mozgom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- povezuje djelovanje živčanog i endokrinog sustava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   - svojim hormonima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utječe na rad drugih žlijezda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   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luči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 rasta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djetinjstvu i pubertetu, a nedostatak tog hormona uzrokuje tzv. 				 PATULJASTI RAST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   - mozak prima informacije iz tijela i potiče / sprečava lučenje pojedinih hormona, kada se 			 postigne potrebno stanje - izlučivanje hormona se smanjuje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1A9203-3B90-4429-9814-09CED26AB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05" r="9793"/>
          <a:stretch/>
        </p:blipFill>
        <p:spPr>
          <a:xfrm>
            <a:off x="2677589" y="3615238"/>
            <a:ext cx="1933289" cy="2791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A4C58CD-11DA-4EDF-9C8C-E395AC66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38712" y="3826760"/>
            <a:ext cx="4200656" cy="2791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B648F15B-0810-498D-A474-A995B469F1ED}"/>
              </a:ext>
            </a:extLst>
          </p:cNvPr>
          <p:cNvSpPr txBox="1"/>
          <p:nvPr/>
        </p:nvSpPr>
        <p:spPr>
          <a:xfrm>
            <a:off x="2958542" y="6448887"/>
            <a:ext cx="165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patuljasti rast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51889A6-FFEA-4A4D-A66E-59CF2A524200}"/>
              </a:ext>
            </a:extLst>
          </p:cNvPr>
          <p:cNvSpPr txBox="1"/>
          <p:nvPr/>
        </p:nvSpPr>
        <p:spPr>
          <a:xfrm>
            <a:off x="9901627" y="6036212"/>
            <a:ext cx="165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gigantski rast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1A6A1F38-672D-4532-9FD5-8BB0C39E1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4" y="3429000"/>
            <a:ext cx="1933288" cy="2319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09CAA8A-5791-47A2-856B-DDF03AD93031}"/>
              </a:ext>
            </a:extLst>
          </p:cNvPr>
          <p:cNvSpPr txBox="1"/>
          <p:nvPr/>
        </p:nvSpPr>
        <p:spPr>
          <a:xfrm>
            <a:off x="228483" y="154896"/>
            <a:ext cx="260187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je smještaj i uloga HIPOFIZE?</a:t>
            </a:r>
          </a:p>
        </p:txBody>
      </p:sp>
    </p:spTree>
    <p:extLst>
      <p:ext uri="{BB962C8B-B14F-4D97-AF65-F5344CB8AC3E}">
        <p14:creationId xmlns:p14="http://schemas.microsoft.com/office/powerpoint/2010/main" val="9832272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F0547D3E-BD49-4EDF-A6E8-BC70F4EA6F6F}"/>
              </a:ext>
            </a:extLst>
          </p:cNvPr>
          <p:cNvSpPr txBox="1">
            <a:spLocks/>
          </p:cNvSpPr>
          <p:nvPr/>
        </p:nvSpPr>
        <p:spPr bwMode="gray">
          <a:xfrm>
            <a:off x="385658" y="548451"/>
            <a:ext cx="8266223" cy="5859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b) EPIFIZA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čiji hormoni utječu na naš dnevno-noćni ritam (budnost i spavanje)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61AED9B-3CEB-48C3-945D-A32965A8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11" y="1468126"/>
            <a:ext cx="3237299" cy="215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566A25B-59A1-4B68-855D-98D8C93C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60" y="1748597"/>
            <a:ext cx="3237299" cy="215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D320E5EC-F57D-4DDD-A8F0-EF6B47264193}"/>
              </a:ext>
            </a:extLst>
          </p:cNvPr>
          <p:cNvSpPr txBox="1"/>
          <p:nvPr/>
        </p:nvSpPr>
        <p:spPr>
          <a:xfrm>
            <a:off x="7201662" y="2177219"/>
            <a:ext cx="260187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što utječe EPIFIZA?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D65EB2A-3270-467D-A8A8-C4D784E94519}"/>
              </a:ext>
            </a:extLst>
          </p:cNvPr>
          <p:cNvSpPr txBox="1"/>
          <p:nvPr/>
        </p:nvSpPr>
        <p:spPr>
          <a:xfrm>
            <a:off x="602270" y="4320460"/>
            <a:ext cx="260187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je smještaj i uloga ŠTITNJAČE?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39768F8F-9B6D-44FB-BB12-CAD9B2888481}"/>
              </a:ext>
            </a:extLst>
          </p:cNvPr>
          <p:cNvSpPr txBox="1">
            <a:spLocks/>
          </p:cNvSpPr>
          <p:nvPr/>
        </p:nvSpPr>
        <p:spPr bwMode="gray">
          <a:xfrm>
            <a:off x="1686596" y="5381804"/>
            <a:ext cx="10192677" cy="10871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c) ŠTITNJAČA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poput štita s obje strane dušnika, ispod grkljana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- njezini hormoni utječu na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brzinu našeg metabolizma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za njezino normalno funkcioniranje potreban je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jod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njegov nedostatak izaziva GUŠAVOST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02E581B8-8E16-43CD-8D9D-A098D8E27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69" y="4383870"/>
            <a:ext cx="2088740" cy="1456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9224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00622009-7033-4325-9E72-D8E32AD59D96}"/>
              </a:ext>
            </a:extLst>
          </p:cNvPr>
          <p:cNvSpPr txBox="1">
            <a:spLocks/>
          </p:cNvSpPr>
          <p:nvPr/>
        </p:nvSpPr>
        <p:spPr bwMode="gray">
          <a:xfrm>
            <a:off x="5462320" y="870189"/>
            <a:ext cx="2317810" cy="64633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HIPOTALAMUS 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(dio mozga)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14037283-F5F4-4BC7-8E51-6F1AE4AA8FED}"/>
              </a:ext>
            </a:extLst>
          </p:cNvPr>
          <p:cNvSpPr txBox="1">
            <a:spLocks/>
          </p:cNvSpPr>
          <p:nvPr/>
        </p:nvSpPr>
        <p:spPr bwMode="gray">
          <a:xfrm>
            <a:off x="5731307" y="1877698"/>
            <a:ext cx="1749412" cy="5333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HIPOFIZA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7D2151C1-2F36-42AC-8E4E-DF56789C2261}"/>
              </a:ext>
            </a:extLst>
          </p:cNvPr>
          <p:cNvSpPr txBox="1">
            <a:spLocks/>
          </p:cNvSpPr>
          <p:nvPr/>
        </p:nvSpPr>
        <p:spPr bwMode="gray">
          <a:xfrm>
            <a:off x="5775243" y="2755876"/>
            <a:ext cx="1832736" cy="5333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ŠTITNJAČA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159FD887-724C-4C83-9CAA-CF1205BFF94C}"/>
              </a:ext>
            </a:extLst>
          </p:cNvPr>
          <p:cNvSpPr/>
          <p:nvPr/>
        </p:nvSpPr>
        <p:spPr>
          <a:xfrm>
            <a:off x="5920188" y="1516519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799A01AD-4D75-4F89-A0F6-B5D68A5420C5}"/>
              </a:ext>
            </a:extLst>
          </p:cNvPr>
          <p:cNvSpPr/>
          <p:nvPr/>
        </p:nvSpPr>
        <p:spPr>
          <a:xfrm>
            <a:off x="5921667" y="2423522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2C39F52D-079F-437F-A8E9-685AF355DD2F}"/>
              </a:ext>
            </a:extLst>
          </p:cNvPr>
          <p:cNvSpPr/>
          <p:nvPr/>
        </p:nvSpPr>
        <p:spPr>
          <a:xfrm>
            <a:off x="7032859" y="2442756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id="{AE7B1FDD-E3F7-4EAC-9618-7016C4297316}"/>
              </a:ext>
            </a:extLst>
          </p:cNvPr>
          <p:cNvSpPr/>
          <p:nvPr/>
        </p:nvSpPr>
        <p:spPr>
          <a:xfrm>
            <a:off x="7022042" y="1508966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0E645477-5F7C-4051-AB63-ABD83A5A4A88}"/>
              </a:ext>
            </a:extLst>
          </p:cNvPr>
          <p:cNvSpPr txBox="1">
            <a:spLocks/>
          </p:cNvSpPr>
          <p:nvPr/>
        </p:nvSpPr>
        <p:spPr bwMode="gray">
          <a:xfrm>
            <a:off x="5864635" y="3623890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6. normalna 6.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A271D24A-C207-4D71-AAE5-105D0A089846}"/>
              </a:ext>
            </a:extLst>
          </p:cNvPr>
          <p:cNvSpPr txBox="1">
            <a:spLocks/>
          </p:cNvSpPr>
          <p:nvPr/>
        </p:nvSpPr>
        <p:spPr bwMode="gray">
          <a:xfrm>
            <a:off x="5845697" y="5001998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7. normalna 7. 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8D390775-6B75-45CC-BA5D-2BFEB42E2DF2}"/>
              </a:ext>
            </a:extLst>
          </p:cNvPr>
          <p:cNvSpPr txBox="1">
            <a:spLocks/>
          </p:cNvSpPr>
          <p:nvPr/>
        </p:nvSpPr>
        <p:spPr bwMode="gray">
          <a:xfrm>
            <a:off x="3471940" y="3702311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smanjena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236A060C-510C-4C94-8EAE-718D7AF7A27F}"/>
              </a:ext>
            </a:extLst>
          </p:cNvPr>
          <p:cNvSpPr txBox="1">
            <a:spLocks/>
          </p:cNvSpPr>
          <p:nvPr/>
        </p:nvSpPr>
        <p:spPr bwMode="gray">
          <a:xfrm>
            <a:off x="7990673" y="3709149"/>
            <a:ext cx="1664105" cy="979438"/>
          </a:xfrm>
          <a:prstGeom prst="round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povišena </a:t>
            </a:r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DC02FBA0-C009-4A27-9328-D3151421F967}"/>
              </a:ext>
            </a:extLst>
          </p:cNvPr>
          <p:cNvSpPr txBox="1">
            <a:spLocks/>
          </p:cNvSpPr>
          <p:nvPr/>
        </p:nvSpPr>
        <p:spPr bwMode="gray">
          <a:xfrm>
            <a:off x="3500001" y="5058958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smanjena 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BD2FAA6E-B8A1-4B1F-A6B1-B4EA4EE43688}"/>
              </a:ext>
            </a:extLst>
          </p:cNvPr>
          <p:cNvSpPr txBox="1">
            <a:spLocks/>
          </p:cNvSpPr>
          <p:nvPr/>
        </p:nvSpPr>
        <p:spPr bwMode="gray">
          <a:xfrm>
            <a:off x="7990673" y="5008493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pojačana </a:t>
            </a:r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Strelica: zakrivljeno udesno 19">
            <a:extLst>
              <a:ext uri="{FF2B5EF4-FFF2-40B4-BE49-F238E27FC236}">
                <a16:creationId xmlns:a16="http://schemas.microsoft.com/office/drawing/2014/main" id="{755EFBD9-E317-4237-B5AD-ABD09CA23A18}"/>
              </a:ext>
            </a:extLst>
          </p:cNvPr>
          <p:cNvSpPr/>
          <p:nvPr/>
        </p:nvSpPr>
        <p:spPr>
          <a:xfrm>
            <a:off x="5313725" y="3080154"/>
            <a:ext cx="546695" cy="8988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1" name="Strelica: zakrivljeno udesno 20">
            <a:extLst>
              <a:ext uri="{FF2B5EF4-FFF2-40B4-BE49-F238E27FC236}">
                <a16:creationId xmlns:a16="http://schemas.microsoft.com/office/drawing/2014/main" id="{BD986EBC-7E14-46C1-9492-76CB9557E300}"/>
              </a:ext>
            </a:extLst>
          </p:cNvPr>
          <p:cNvSpPr/>
          <p:nvPr/>
        </p:nvSpPr>
        <p:spPr>
          <a:xfrm flipH="1">
            <a:off x="7494878" y="3090514"/>
            <a:ext cx="564451" cy="8988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id="{649A1616-2F60-45BB-B56D-6A6A6350A316}"/>
              </a:ext>
            </a:extLst>
          </p:cNvPr>
          <p:cNvSpPr/>
          <p:nvPr/>
        </p:nvSpPr>
        <p:spPr>
          <a:xfrm>
            <a:off x="6256182" y="4674518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DAC87618-A2A3-46E4-ADDB-A983E5E37915}"/>
              </a:ext>
            </a:extLst>
          </p:cNvPr>
          <p:cNvSpPr/>
          <p:nvPr/>
        </p:nvSpPr>
        <p:spPr>
          <a:xfrm>
            <a:off x="4239808" y="4710731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843A2F96-0C08-4307-9736-FE61289B42C2}"/>
              </a:ext>
            </a:extLst>
          </p:cNvPr>
          <p:cNvSpPr/>
          <p:nvPr/>
        </p:nvSpPr>
        <p:spPr>
          <a:xfrm>
            <a:off x="8730479" y="4703540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zakrivljeno udesno 24">
            <a:extLst>
              <a:ext uri="{FF2B5EF4-FFF2-40B4-BE49-F238E27FC236}">
                <a16:creationId xmlns:a16="http://schemas.microsoft.com/office/drawing/2014/main" id="{CC41C4B7-6548-45E0-845A-95A3B12D9434}"/>
              </a:ext>
            </a:extLst>
          </p:cNvPr>
          <p:cNvSpPr/>
          <p:nvPr/>
        </p:nvSpPr>
        <p:spPr>
          <a:xfrm rot="1853657" flipV="1">
            <a:off x="3582498" y="438168"/>
            <a:ext cx="1075823" cy="3429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6" name="Strelica: zakrivljeno udesno 25">
            <a:extLst>
              <a:ext uri="{FF2B5EF4-FFF2-40B4-BE49-F238E27FC236}">
                <a16:creationId xmlns:a16="http://schemas.microsoft.com/office/drawing/2014/main" id="{F67BB4D7-43D5-4BC0-8A6B-2FC13CC8D3CD}"/>
              </a:ext>
            </a:extLst>
          </p:cNvPr>
          <p:cNvSpPr/>
          <p:nvPr/>
        </p:nvSpPr>
        <p:spPr>
          <a:xfrm rot="19945329" flipH="1" flipV="1">
            <a:off x="8522911" y="502039"/>
            <a:ext cx="1075700" cy="3429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7" name="Luk 26">
            <a:extLst>
              <a:ext uri="{FF2B5EF4-FFF2-40B4-BE49-F238E27FC236}">
                <a16:creationId xmlns:a16="http://schemas.microsoft.com/office/drawing/2014/main" id="{F971E674-99F7-44B7-8C93-51F7065E9CD9}"/>
              </a:ext>
            </a:extLst>
          </p:cNvPr>
          <p:cNvSpPr/>
          <p:nvPr/>
        </p:nvSpPr>
        <p:spPr>
          <a:xfrm flipH="1">
            <a:off x="2912597" y="2755876"/>
            <a:ext cx="895103" cy="2694619"/>
          </a:xfrm>
          <a:prstGeom prst="arc">
            <a:avLst>
              <a:gd name="adj1" fmla="val 16200000"/>
              <a:gd name="adj2" fmla="val 5808468"/>
            </a:avLst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id="{3D144498-49B3-42CC-AB83-9A4E73734DC4}"/>
              </a:ext>
            </a:extLst>
          </p:cNvPr>
          <p:cNvSpPr/>
          <p:nvPr/>
        </p:nvSpPr>
        <p:spPr>
          <a:xfrm>
            <a:off x="9411263" y="2866632"/>
            <a:ext cx="838775" cy="2583863"/>
          </a:xfrm>
          <a:prstGeom prst="arc">
            <a:avLst>
              <a:gd name="adj1" fmla="val 16200000"/>
              <a:gd name="adj2" fmla="val 5808468"/>
            </a:avLst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4D677D5A-F99F-4C93-A841-1A924AC8E9D1}"/>
              </a:ext>
            </a:extLst>
          </p:cNvPr>
          <p:cNvSpPr txBox="1"/>
          <p:nvPr/>
        </p:nvSpPr>
        <p:spPr>
          <a:xfrm>
            <a:off x="4431704" y="2811246"/>
            <a:ext cx="96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pojačano izlučivanje </a:t>
            </a:r>
            <a:r>
              <a:rPr lang="hr-HR" sz="1400" dirty="0" err="1"/>
              <a:t>tiroksina</a:t>
            </a:r>
            <a:endParaRPr lang="hr-HR" sz="1400" dirty="0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C6585813-DC5E-469D-955C-8846F41E73AC}"/>
              </a:ext>
            </a:extLst>
          </p:cNvPr>
          <p:cNvSpPr txBox="1"/>
          <p:nvPr/>
        </p:nvSpPr>
        <p:spPr>
          <a:xfrm>
            <a:off x="7989532" y="2790922"/>
            <a:ext cx="96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smanjeno izlučivanje </a:t>
            </a:r>
            <a:r>
              <a:rPr lang="hr-HR" sz="1400" dirty="0" err="1"/>
              <a:t>tiroksina</a:t>
            </a:r>
            <a:endParaRPr lang="hr-HR" sz="1400" dirty="0"/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659CCF75-2692-4714-8C8B-EC5AF4A63F7A}"/>
              </a:ext>
            </a:extLst>
          </p:cNvPr>
          <p:cNvSpPr txBox="1"/>
          <p:nvPr/>
        </p:nvSpPr>
        <p:spPr>
          <a:xfrm rot="18332954">
            <a:off x="2669026" y="1642438"/>
            <a:ext cx="199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povratna informacija iz organizma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B5283BF0-24B2-4130-86F0-9EDA2B3693CA}"/>
              </a:ext>
            </a:extLst>
          </p:cNvPr>
          <p:cNvSpPr txBox="1"/>
          <p:nvPr/>
        </p:nvSpPr>
        <p:spPr>
          <a:xfrm rot="2687697">
            <a:off x="8236411" y="1288344"/>
            <a:ext cx="199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povratna informacija iz organizma</a:t>
            </a:r>
          </a:p>
        </p:txBody>
      </p:sp>
      <p:sp>
        <p:nvSpPr>
          <p:cNvPr id="35" name="Strelica: prema dolje 34">
            <a:extLst>
              <a:ext uri="{FF2B5EF4-FFF2-40B4-BE49-F238E27FC236}">
                <a16:creationId xmlns:a16="http://schemas.microsoft.com/office/drawing/2014/main" id="{102F96A3-5BDC-43F9-B138-4262FECFF54D}"/>
              </a:ext>
            </a:extLst>
          </p:cNvPr>
          <p:cNvSpPr/>
          <p:nvPr/>
        </p:nvSpPr>
        <p:spPr>
          <a:xfrm>
            <a:off x="6855622" y="4654198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C227A24C-FFB4-4AEB-ABCC-98B2CF74E54B}"/>
              </a:ext>
            </a:extLst>
          </p:cNvPr>
          <p:cNvSpPr txBox="1"/>
          <p:nvPr/>
        </p:nvSpPr>
        <p:spPr>
          <a:xfrm>
            <a:off x="516806" y="677369"/>
            <a:ext cx="2601877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regulaciju rada hormonskog sustava na primjeru štitnjače i </a:t>
            </a:r>
            <a:r>
              <a:rPr lang="hr-H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tiroksina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8243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3" grpId="0"/>
      <p:bldP spid="34" grpId="0"/>
      <p:bldP spid="35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8D0E8140-D0EC-4F81-9F59-E349670D95FA}"/>
              </a:ext>
            </a:extLst>
          </p:cNvPr>
          <p:cNvSpPr txBox="1">
            <a:spLocks/>
          </p:cNvSpPr>
          <p:nvPr/>
        </p:nvSpPr>
        <p:spPr bwMode="gray">
          <a:xfrm>
            <a:off x="351529" y="1436242"/>
            <a:ext cx="10024001" cy="1211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d) NADBUBREŽNE ŽLIJEZDE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parne žlijezde iznad svakog bubrega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			- luče hormon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adrenalin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koji se pojačano luči u stresnim situacijama i važan za 						   preživljavanje organizma						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C00CA364-1EA4-4D54-B845-5C15704F2C3E}"/>
              </a:ext>
            </a:extLst>
          </p:cNvPr>
          <p:cNvSpPr txBox="1">
            <a:spLocks/>
          </p:cNvSpPr>
          <p:nvPr/>
        </p:nvSpPr>
        <p:spPr bwMode="gray">
          <a:xfrm>
            <a:off x="848697" y="3881681"/>
            <a:ext cx="3799275" cy="222486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ADRENALIN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pojačava rad srca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ubrzava disanje i napetost mišića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širi zjenice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pojačava kolanje krvi u mišićima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širi dišne putove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usporava probavu i lučenje sline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5CA5928E-A48D-439E-8A78-955B9A8A010D}"/>
              </a:ext>
            </a:extLst>
          </p:cNvPr>
          <p:cNvSpPr/>
          <p:nvPr/>
        </p:nvSpPr>
        <p:spPr>
          <a:xfrm>
            <a:off x="4915782" y="4824328"/>
            <a:ext cx="1091953" cy="33957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D0C52EEA-120D-4120-A93E-DE386A076361}"/>
              </a:ext>
            </a:extLst>
          </p:cNvPr>
          <p:cNvSpPr txBox="1">
            <a:spLocks/>
          </p:cNvSpPr>
          <p:nvPr/>
        </p:nvSpPr>
        <p:spPr bwMode="gray">
          <a:xfrm>
            <a:off x="6257374" y="4628494"/>
            <a:ext cx="3799275" cy="76278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Stresne situacije iscrpljuju organizam, povisuju krvni tlak, oštećuju srce itd.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40F9C380-2254-4523-B160-52DB88E7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75530" y="3402711"/>
            <a:ext cx="1563926" cy="2215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3D0B2C71-0BCF-460D-946C-6DF2DB9F554A}"/>
              </a:ext>
            </a:extLst>
          </p:cNvPr>
          <p:cNvSpPr txBox="1"/>
          <p:nvPr/>
        </p:nvSpPr>
        <p:spPr>
          <a:xfrm>
            <a:off x="351529" y="286175"/>
            <a:ext cx="2601877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je smještaj i uloga NADBUBREŽNIH ŽLIJEZDA?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D6E3D3D-3809-4CDA-B5F9-2515BF4A5F5B}"/>
              </a:ext>
            </a:extLst>
          </p:cNvPr>
          <p:cNvSpPr txBox="1"/>
          <p:nvPr/>
        </p:nvSpPr>
        <p:spPr>
          <a:xfrm>
            <a:off x="991609" y="2976319"/>
            <a:ext cx="334109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hormon luče nadbubrežne žlijezde i kako on djeluje?</a:t>
            </a:r>
          </a:p>
        </p:txBody>
      </p:sp>
    </p:spTree>
    <p:extLst>
      <p:ext uri="{BB962C8B-B14F-4D97-AF65-F5344CB8AC3E}">
        <p14:creationId xmlns:p14="http://schemas.microsoft.com/office/powerpoint/2010/main" val="1882449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F96A3F-22B4-4385-90FF-A6CC8A27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060" y="3752618"/>
            <a:ext cx="3714034" cy="247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C78E424-B86C-47E1-84BF-E839B2FE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11188" y="3614427"/>
            <a:ext cx="4005138" cy="26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CE2DBA3-9856-40B2-9041-9199B3642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8060" y="858908"/>
            <a:ext cx="3855138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465FDAD-3AE2-4874-AF47-6DEDFAAB4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82606" y="427735"/>
            <a:ext cx="3855137" cy="2891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B92A18D-AA7A-4015-AB8E-0AAE5FF970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27151" y="1058488"/>
            <a:ext cx="3426789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A86F8A-5563-4B5F-8474-D9964B4E2D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275420" y="3907939"/>
            <a:ext cx="3855139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E56E358-350F-4641-B640-B43E45FC6295}"/>
              </a:ext>
            </a:extLst>
          </p:cNvPr>
          <p:cNvSpPr txBox="1"/>
          <p:nvPr/>
        </p:nvSpPr>
        <p:spPr>
          <a:xfrm>
            <a:off x="730179" y="243069"/>
            <a:ext cx="28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pojačano lučenje adrenalina</a:t>
            </a:r>
          </a:p>
        </p:txBody>
      </p:sp>
    </p:spTree>
    <p:extLst>
      <p:ext uri="{BB962C8B-B14F-4D97-AF65-F5344CB8AC3E}">
        <p14:creationId xmlns:p14="http://schemas.microsoft.com/office/powerpoint/2010/main" val="1320086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Nebes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s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674</TotalTime>
  <Words>700</Words>
  <Application>Microsoft Office PowerPoint</Application>
  <PresentationFormat>Široki zaslon</PresentationFormat>
  <Paragraphs>122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Nebeski</vt:lpstr>
      <vt:lpstr>HORMONI MIJENJAJU I NAŠE PONAŠANJE I DOŽIVLJAJ SVIJETA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Korisnik</cp:lastModifiedBy>
  <cp:revision>143</cp:revision>
  <dcterms:created xsi:type="dcterms:W3CDTF">2020-06-29T14:50:40Z</dcterms:created>
  <dcterms:modified xsi:type="dcterms:W3CDTF">2020-08-04T14:56:27Z</dcterms:modified>
</cp:coreProperties>
</file>